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lvl1pPr>
      <a:defRPr>
        <a:latin typeface="+mj-lt"/>
        <a:ea typeface="+mj-ea"/>
        <a:cs typeface="+mj-cs"/>
        <a:sym typeface="Helvetica Neue"/>
      </a:defRPr>
    </a:lvl1pPr>
    <a:lvl2pPr>
      <a:defRPr>
        <a:latin typeface="+mj-lt"/>
        <a:ea typeface="+mj-ea"/>
        <a:cs typeface="+mj-cs"/>
        <a:sym typeface="Helvetica Neue"/>
      </a:defRPr>
    </a:lvl2pPr>
    <a:lvl3pPr>
      <a:defRPr>
        <a:latin typeface="+mj-lt"/>
        <a:ea typeface="+mj-ea"/>
        <a:cs typeface="+mj-cs"/>
        <a:sym typeface="Helvetica Neue"/>
      </a:defRPr>
    </a:lvl3pPr>
    <a:lvl4pPr>
      <a:defRPr>
        <a:latin typeface="+mj-lt"/>
        <a:ea typeface="+mj-ea"/>
        <a:cs typeface="+mj-cs"/>
        <a:sym typeface="Helvetica Neue"/>
      </a:defRPr>
    </a:lvl4pPr>
    <a:lvl5pPr>
      <a:defRPr>
        <a:latin typeface="+mj-lt"/>
        <a:ea typeface="+mj-ea"/>
        <a:cs typeface="+mj-cs"/>
        <a:sym typeface="Helvetica Neue"/>
      </a:defRPr>
    </a:lvl5pPr>
    <a:lvl6pPr>
      <a:defRPr>
        <a:latin typeface="+mj-lt"/>
        <a:ea typeface="+mj-ea"/>
        <a:cs typeface="+mj-cs"/>
        <a:sym typeface="Helvetica Neue"/>
      </a:defRPr>
    </a:lvl6pPr>
    <a:lvl7pPr>
      <a:defRPr>
        <a:latin typeface="+mj-lt"/>
        <a:ea typeface="+mj-ea"/>
        <a:cs typeface="+mj-cs"/>
        <a:sym typeface="Helvetica Neue"/>
      </a:defRPr>
    </a:lvl7pPr>
    <a:lvl8pPr>
      <a:defRPr>
        <a:latin typeface="+mj-lt"/>
        <a:ea typeface="+mj-ea"/>
        <a:cs typeface="+mj-cs"/>
        <a:sym typeface="Helvetica Neue"/>
      </a:defRPr>
    </a:lvl8pPr>
    <a:lvl9pPr>
      <a:defRPr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 algn="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algn="ctr">
        <a:defRPr sz="4400">
          <a:latin typeface="Arial"/>
          <a:ea typeface="Arial"/>
          <a:cs typeface="Arial"/>
          <a:sym typeface="Arial"/>
        </a:defRPr>
      </a:lvl6pPr>
      <a:lvl7pPr algn="ctr">
        <a:defRPr sz="4400">
          <a:latin typeface="Arial"/>
          <a:ea typeface="Arial"/>
          <a:cs typeface="Arial"/>
          <a:sym typeface="Arial"/>
        </a:defRPr>
      </a:lvl7pPr>
      <a:lvl8pPr algn="ctr">
        <a:defRPr sz="4400">
          <a:latin typeface="Arial"/>
          <a:ea typeface="Arial"/>
          <a:cs typeface="Arial"/>
          <a:sym typeface="Arial"/>
        </a:defRPr>
      </a:lvl8pPr>
      <a:lvl9pPr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/>
          <p:cNvGraphicFramePr/>
          <p:nvPr/>
        </p:nvGraphicFramePr>
        <p:xfrm>
          <a:off x="323850" y="260350"/>
          <a:ext cx="8569325" cy="728777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714500"/>
                <a:gridCol w="1712911"/>
                <a:gridCol w="1714500"/>
                <a:gridCol w="1712911"/>
                <a:gridCol w="1714500"/>
              </a:tblGrid>
              <a:tr h="1821942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Sampling distribution will be nearly normal, if the sample size is large enough</a:t>
                      </a:r>
                    </a:p>
                  </a:txBody>
                  <a:tcPr marL="46800" marR="46800" marT="46800" marB="46800" anchor="ctr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Producer’s risk (α )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Probability that a good lot will be rejected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sym typeface="Helvetica Neue"/>
                        </a:rPr>
                        <a:t>P</a:t>
                      </a:r>
                      <a:r>
                        <a:rPr>
                          <a:sym typeface="Helvetica Neue"/>
                        </a:rPr>
                        <a:t>robability of accepting a lot of poor quality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defTabSz="584200">
                        <a:spcBef>
                          <a:spcPts val="4200"/>
                        </a:spcBef>
                        <a:defRPr b="0" i="0" sz="1800"/>
                      </a:pPr>
                      <a:r>
                        <a:rPr sz="20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C</a:t>
                      </a:r>
                      <a:r>
                        <a:rPr b="1"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onsumer’s risk ( </a:t>
                      </a:r>
                      <a:r>
                        <a:rPr sz="20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β )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821942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200">
                          <a:solidFill>
                            <a:srgbClr val="03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Lower limit L</a:t>
                      </a:r>
                    </a:p>
                  </a:txBody>
                  <a:tcPr marL="46800" marR="46800" marT="46800" marB="46800" anchor="ctr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300">
                          <a:sym typeface="Helvetica Neue"/>
                        </a:rPr>
                        <a:t>Prediction State</a:t>
                      </a:r>
                      <a:r>
                        <a:rPr>
                          <a:sym typeface="Helvetica Neue"/>
                        </a:rPr>
                        <a:t>  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defTabSz="584200">
                        <a:spcBef>
                          <a:spcPts val="4200"/>
                        </a:spcBef>
                        <a:defRPr b="0" i="0" sz="1800"/>
                      </a:pPr>
                      <a:r>
                        <a:rPr i="1" sz="3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p</a:t>
                      </a:r>
                      <a:r>
                        <a:rPr sz="3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-value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 defTabSz="584200">
                        <a:spcBef>
                          <a:spcPts val="4200"/>
                        </a:spcBef>
                        <a:defRPr b="0" i="0" sz="1800"/>
                      </a:pPr>
                      <a:r>
                        <a:rPr i="1" sz="3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H</a:t>
                      </a:r>
                      <a:r>
                        <a:rPr baseline="-18750"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1</a:t>
                      </a:r>
                      <a:r>
                        <a:rPr sz="3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: m </a:t>
                      </a:r>
                      <a:r>
                        <a:rPr sz="3600">
                          <a:latin typeface="Symbol"/>
                          <a:ea typeface="Symbol"/>
                          <a:cs typeface="Symbol"/>
                          <a:sym typeface="Symbol"/>
                        </a:rPr>
                        <a:t>&gt; </a:t>
                      </a:r>
                      <a:r>
                        <a:rPr sz="3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m</a:t>
                      </a:r>
                      <a:r>
                        <a:rPr baseline="-18750" sz="16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0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Upper limit U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821942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sym typeface="Helvetica Neue"/>
                        </a:rPr>
                        <a:t>T</a:t>
                      </a:r>
                      <a:r>
                        <a:rPr>
                          <a:sym typeface="Helvetica Neue"/>
                        </a:rPr>
                        <a:t>he area in the tail of the sampling distribution curve beyond the observed value of the sample statistic</a:t>
                      </a:r>
                    </a:p>
                  </a:txBody>
                  <a:tcPr marL="46800" marR="46800" marT="46800" marB="46800" anchor="ctr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500">
                          <a:sym typeface="Helvetica Neue"/>
                        </a:rPr>
                        <a:t>One -sided Tail 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38150">
                        <a:spcBef>
                          <a:spcPts val="3100"/>
                        </a:spcBef>
                        <a:defRPr b="0" i="0" sz="1800"/>
                      </a:pPr>
                      <a:r>
                        <a:rPr sz="19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S</a:t>
                      </a:r>
                      <a:r>
                        <a:rPr sz="1900">
                          <a:latin typeface="Times"/>
                          <a:ea typeface="Times"/>
                          <a:cs typeface="Times"/>
                          <a:sym typeface="Times"/>
                        </a:rPr>
                        <a:t>ingle numerical value as the estimate of the unknown parameter. 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Statistical Hypothesis 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estimate + margin of error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821942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2900">
                          <a:sym typeface="Helvetica Neue"/>
                        </a:rPr>
                        <a:t>P</a:t>
                      </a:r>
                      <a:r>
                        <a:rPr sz="2900">
                          <a:latin typeface="Times"/>
                          <a:ea typeface="Times"/>
                          <a:cs typeface="Times"/>
                          <a:sym typeface="Times"/>
                        </a:rPr>
                        <a:t>oint estimator</a:t>
                      </a:r>
                    </a:p>
                  </a:txBody>
                  <a:tcPr marL="46800" marR="46800" marT="46800" marB="46800" anchor="ctr" anchorCtr="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9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Estimate - margin of error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584200">
                        <a:spcBef>
                          <a:spcPts val="4200"/>
                        </a:spcBef>
                        <a:defRPr b="0" i="0" sz="1800"/>
                      </a:pPr>
                      <a:r>
                        <a:rPr sz="3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type I error 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584200">
                        <a:spcBef>
                          <a:spcPts val="4200"/>
                        </a:spcBef>
                        <a:defRPr b="0" i="0" sz="1800"/>
                      </a:pPr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 reject </a:t>
                      </a:r>
                      <a:r>
                        <a:rPr i="1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</a:t>
                      </a:r>
                      <a:r>
                        <a:rPr baseline="-10712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r>
                        <a:rPr i="1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|</a:t>
                      </a:r>
                      <a:r>
                        <a:rPr i="1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</a:t>
                      </a:r>
                      <a:r>
                        <a:rPr baseline="-10712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r>
                        <a:rPr i="1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 true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>
                          <a:sym typeface="Helvetica Neue"/>
                        </a:rPr>
                        <a:t>The Central Limit Theorem </a:t>
                      </a:r>
                    </a:p>
                  </a:txBody>
                  <a:tcPr marL="46800" marR="46800" marT="46800" marB="46800" anchor="ctr" anchorCtr="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Shape 9"/>
          <p:cNvSpPr/>
          <p:nvPr/>
        </p:nvSpPr>
        <p:spPr>
          <a:xfrm>
            <a:off x="321815" y="260349"/>
            <a:ext cx="1727202" cy="1584329"/>
          </a:xfrm>
          <a:prstGeom prst="rect">
            <a:avLst/>
          </a:prstGeom>
          <a:solidFill>
            <a:srgbClr val="FF33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3710582" y="260349"/>
            <a:ext cx="1727203" cy="1584329"/>
          </a:xfrm>
          <a:prstGeom prst="rect">
            <a:avLst/>
          </a:prstGeom>
          <a:solidFill>
            <a:srgbClr val="FF33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" name="Shape 11"/>
          <p:cNvSpPr/>
          <p:nvPr/>
        </p:nvSpPr>
        <p:spPr>
          <a:xfrm>
            <a:off x="1923950" y="1868090"/>
            <a:ext cx="1727201" cy="1584328"/>
          </a:xfrm>
          <a:prstGeom prst="rect">
            <a:avLst/>
          </a:prstGeom>
          <a:solidFill>
            <a:srgbClr val="FF33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" name="Shape 12"/>
          <p:cNvSpPr/>
          <p:nvPr/>
        </p:nvSpPr>
        <p:spPr>
          <a:xfrm>
            <a:off x="5440138" y="1865310"/>
            <a:ext cx="1727203" cy="1584328"/>
          </a:xfrm>
          <a:prstGeom prst="rect">
            <a:avLst/>
          </a:prstGeom>
          <a:solidFill>
            <a:srgbClr val="FF33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" name="Shape 13"/>
          <p:cNvSpPr/>
          <p:nvPr/>
        </p:nvSpPr>
        <p:spPr>
          <a:xfrm>
            <a:off x="3744116" y="3425428"/>
            <a:ext cx="1727203" cy="1584328"/>
          </a:xfrm>
          <a:prstGeom prst="rect">
            <a:avLst/>
          </a:prstGeom>
          <a:solidFill>
            <a:srgbClr val="FF33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7164385" y="3492498"/>
            <a:ext cx="1727203" cy="1584328"/>
          </a:xfrm>
          <a:prstGeom prst="rect">
            <a:avLst/>
          </a:prstGeom>
          <a:solidFill>
            <a:srgbClr val="FF33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5440138" y="5013323"/>
            <a:ext cx="1727203" cy="1584328"/>
          </a:xfrm>
          <a:prstGeom prst="rect">
            <a:avLst/>
          </a:prstGeom>
          <a:solidFill>
            <a:srgbClr val="FF33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2051050" y="5013323"/>
            <a:ext cx="1727201" cy="1584328"/>
          </a:xfrm>
          <a:prstGeom prst="rect">
            <a:avLst/>
          </a:prstGeom>
          <a:solidFill>
            <a:srgbClr val="FF33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7" name="Shape 17"/>
          <p:cNvSpPr/>
          <p:nvPr/>
        </p:nvSpPr>
        <p:spPr>
          <a:xfrm>
            <a:off x="346517" y="3539661"/>
            <a:ext cx="1727201" cy="1584328"/>
          </a:xfrm>
          <a:prstGeom prst="rect">
            <a:avLst/>
          </a:prstGeom>
          <a:solidFill>
            <a:srgbClr val="FF33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" name="Shape 18"/>
          <p:cNvSpPr/>
          <p:nvPr/>
        </p:nvSpPr>
        <p:spPr>
          <a:xfrm>
            <a:off x="7094835" y="260349"/>
            <a:ext cx="1727203" cy="1584329"/>
          </a:xfrm>
          <a:prstGeom prst="rect">
            <a:avLst/>
          </a:prstGeom>
          <a:solidFill>
            <a:srgbClr val="FF33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" name="Shape 19"/>
          <p:cNvSpPr/>
          <p:nvPr/>
        </p:nvSpPr>
        <p:spPr>
          <a:xfrm>
            <a:off x="346517" y="1872851"/>
            <a:ext cx="1727201" cy="1584328"/>
          </a:xfrm>
          <a:prstGeom prst="rect">
            <a:avLst/>
          </a:prstGeom>
          <a:solidFill>
            <a:srgbClr val="FFFF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2051049" y="260349"/>
            <a:ext cx="1727202" cy="1584329"/>
          </a:xfrm>
          <a:prstGeom prst="rect">
            <a:avLst/>
          </a:prstGeom>
          <a:solidFill>
            <a:srgbClr val="FFFF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" name="Shape 21"/>
          <p:cNvSpPr/>
          <p:nvPr/>
        </p:nvSpPr>
        <p:spPr>
          <a:xfrm>
            <a:off x="415201" y="4990534"/>
            <a:ext cx="1727201" cy="1584327"/>
          </a:xfrm>
          <a:prstGeom prst="rect">
            <a:avLst/>
          </a:prstGeom>
          <a:solidFill>
            <a:srgbClr val="FFFF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" name="Shape 22"/>
          <p:cNvSpPr/>
          <p:nvPr/>
        </p:nvSpPr>
        <p:spPr>
          <a:xfrm>
            <a:off x="1980406" y="3433762"/>
            <a:ext cx="1727203" cy="1584328"/>
          </a:xfrm>
          <a:prstGeom prst="rect">
            <a:avLst/>
          </a:prstGeom>
          <a:solidFill>
            <a:srgbClr val="FFFF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" name="Shape 23"/>
          <p:cNvSpPr/>
          <p:nvPr/>
        </p:nvSpPr>
        <p:spPr>
          <a:xfrm>
            <a:off x="3744116" y="5013323"/>
            <a:ext cx="1727203" cy="1584328"/>
          </a:xfrm>
          <a:prstGeom prst="rect">
            <a:avLst/>
          </a:prstGeom>
          <a:solidFill>
            <a:srgbClr val="FFFF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3681734" y="1876424"/>
            <a:ext cx="1727203" cy="1584329"/>
          </a:xfrm>
          <a:prstGeom prst="rect">
            <a:avLst/>
          </a:prstGeom>
          <a:solidFill>
            <a:srgbClr val="FFFF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" name="Shape 25"/>
          <p:cNvSpPr/>
          <p:nvPr/>
        </p:nvSpPr>
        <p:spPr>
          <a:xfrm>
            <a:off x="7164385" y="5013325"/>
            <a:ext cx="1727203" cy="1584325"/>
          </a:xfrm>
          <a:prstGeom prst="rect">
            <a:avLst/>
          </a:prstGeom>
          <a:solidFill>
            <a:srgbClr val="FFFF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" name="Shape 26"/>
          <p:cNvSpPr/>
          <p:nvPr/>
        </p:nvSpPr>
        <p:spPr>
          <a:xfrm>
            <a:off x="5507830" y="3497262"/>
            <a:ext cx="1727203" cy="1584328"/>
          </a:xfrm>
          <a:prstGeom prst="rect">
            <a:avLst/>
          </a:prstGeom>
          <a:solidFill>
            <a:srgbClr val="FFFF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7166419" y="1876424"/>
            <a:ext cx="1727203" cy="1584329"/>
          </a:xfrm>
          <a:prstGeom prst="rect">
            <a:avLst/>
          </a:prstGeom>
          <a:solidFill>
            <a:srgbClr val="FFFF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5437485" y="255585"/>
            <a:ext cx="1727203" cy="1584329"/>
          </a:xfrm>
          <a:prstGeom prst="rect">
            <a:avLst/>
          </a:prstGeom>
          <a:solidFill>
            <a:srgbClr val="FFFF00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